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3" r:id="rId4"/>
  </p:sldMasterIdLst>
  <p:notesMasterIdLst>
    <p:notesMasterId r:id="rId15"/>
  </p:notesMasterIdLst>
  <p:sldIdLst>
    <p:sldId id="310" r:id="rId5"/>
    <p:sldId id="312" r:id="rId6"/>
    <p:sldId id="307" r:id="rId7"/>
    <p:sldId id="324" r:id="rId8"/>
    <p:sldId id="316" r:id="rId9"/>
    <p:sldId id="327" r:id="rId10"/>
    <p:sldId id="318" r:id="rId11"/>
    <p:sldId id="330" r:id="rId12"/>
    <p:sldId id="325" r:id="rId13"/>
    <p:sldId id="32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02" autoAdjust="0"/>
  </p:normalViewPr>
  <p:slideViewPr>
    <p:cSldViewPr snapToGrid="0">
      <p:cViewPr varScale="1">
        <p:scale>
          <a:sx n="80" d="100"/>
          <a:sy n="80" d="100"/>
        </p:scale>
        <p:origin x="58" y="62"/>
      </p:cViewPr>
      <p:guideLst/>
    </p:cSldViewPr>
  </p:slideViewPr>
  <p:outlineViewPr>
    <p:cViewPr>
      <p:scale>
        <a:sx n="33" d="100"/>
        <a:sy n="33" d="100"/>
      </p:scale>
      <p:origin x="0" y="-97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5/28/2022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the Phase 2 Housing Regression Analysis, my name is Carla Kirby and I will be presenting this data to you today.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0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verbatim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60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will be addressing the following agenda discussion points: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3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verbatim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3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verbatim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3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3AFB24-9188-4C0A-A512-E59E6F17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565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31D73-6FE4-4E4B-8D0B-E55FABBFA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524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A9F4D9-AE67-4B73-8B27-FD437564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76329"/>
            <a:ext cx="6467547" cy="1558680"/>
          </a:xfrm>
        </p:spPr>
        <p:txBody>
          <a:bodyPr anchor="ctr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2A23FDD6-741A-4F02-B44B-70D85FCF5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24" y="4476328"/>
            <a:ext cx="4046957" cy="1558673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US" sz="2200"/>
              <a:t>Click to edit Master subtitle style</a:t>
            </a:r>
            <a:endParaRPr lang="en-US" sz="22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42B78C-790E-4881-96BA-169A876C67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271133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81543-EC92-42BD-A142-81963D427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74977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46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BDB087A-3DA7-4017-A5B1-F130DC91F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5A401-D6B7-4962-876B-5DB5840E4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907326-D737-439C-9190-476F49A5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539496"/>
            <a:ext cx="4907908" cy="2640432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B68F67-401D-47DB-8256-A99FC6E9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01" y="539496"/>
            <a:ext cx="4956417" cy="264043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US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F752DB1-6A0B-4783-9C40-800940EAFC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624" y="3355848"/>
            <a:ext cx="5230368" cy="281635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4F09D8BB-76EC-4BB5-8860-21FBB2990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0992" y="3355848"/>
            <a:ext cx="5843016" cy="281635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DA8C2-1E19-4FCB-8656-240C92C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3352062"/>
            <a:ext cx="413642" cy="28201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F1133D-7CCD-4CD4-B2BA-F05FAE174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0F32-F444-4A9F-8575-96F5D13E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6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8941816-7203-4339-8B31-60B4107A1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A4606-69F4-4469-B7C4-4AF495ACE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/>
          <a:p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62D696-4404-4062-9387-925D9687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15F07E-A8F5-473A-90AC-3BF5823C0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0FC374E-BABB-4A9C-A608-04A2B9C68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0256" y="1243584"/>
            <a:ext cx="4361688" cy="436168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4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71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06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9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78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00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3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Background Gray Rectangle">
            <a:extLst>
              <a:ext uri="{FF2B5EF4-FFF2-40B4-BE49-F238E27FC236}">
                <a16:creationId xmlns:a16="http://schemas.microsoft.com/office/drawing/2014/main" id="{B586FD74-98AC-4CA5-9E62-97DAE4C19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94E74-B403-4256-9D59-241B0C4E5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836FB9-568E-408A-B183-65F9ABF6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8"/>
            <a:ext cx="10624949" cy="1787136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5437444-7076-4AEE-AB96-9C6BB85DA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777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536502EE-A891-4CB0-9BA5-B0AC7B9AA8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40621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51D45778-D0A6-415B-AA4F-03D6E429EB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1760" y="25777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93E1D509-0CBA-46BD-9192-C0403309FD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51760" y="44065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122" y="2880452"/>
            <a:ext cx="6355998" cy="3095445"/>
          </a:xfrm>
        </p:spPr>
        <p:txBody>
          <a:bodyPr anchor="t" anchorCtr="0">
            <a:normAutofit/>
          </a:bodyPr>
          <a:lstStyle>
            <a:lvl1pPr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US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15398" y="2577775"/>
            <a:ext cx="7676601" cy="359442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E8DAB8-6232-45C1-9BC3-E99A86BD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43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5610"/>
            <a:ext cx="708823" cy="7132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EAD03C-7B1C-453F-9977-4E2DD81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51" y="540167"/>
            <a:ext cx="4616981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0C66604-16E4-4B52-80AA-A0D73512D1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5468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51" y="2880452"/>
            <a:ext cx="4616981" cy="3095445"/>
          </a:xfrm>
        </p:spPr>
        <p:txBody>
          <a:bodyPr anchor="t" anchorCtr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>
              <a:lnSpc>
                <a:spcPts val="2800"/>
              </a:lnSpc>
            </a:pPr>
            <a:r>
              <a:rPr lang="en-US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0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FFA42F70-43EA-4954-AA43-22F43175C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3764975"/>
            <a:ext cx="4977777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 descr="Tag=AccentColor&#10;Flavor=Light&#10;Target=Fill">
            <a:extLst>
              <a:ext uri="{FF2B5EF4-FFF2-40B4-BE49-F238E27FC236}">
                <a16:creationId xmlns:a16="http://schemas.microsoft.com/office/drawing/2014/main" id="{F5FCF09E-0DE5-4155-9DC0-786737CF2E1B}"/>
              </a:ext>
            </a:extLst>
          </p:cNvPr>
          <p:cNvSpPr/>
          <p:nvPr userDrawn="1"/>
        </p:nvSpPr>
        <p:spPr>
          <a:xfrm rot="10800000">
            <a:off x="11496184" y="-10"/>
            <a:ext cx="695816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D3536A-3915-4B2E-B85A-9B494EEFB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6" y="0"/>
            <a:ext cx="5020056" cy="6848856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946892" cy="4206383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2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8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A992A1-D012-4834-9575-CF195C29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BDB455-4C3A-4D7D-BA1B-53E54A2F8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206802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9" name="Subtitle 24">
            <a:extLst>
              <a:ext uri="{FF2B5EF4-FFF2-40B4-BE49-F238E27FC236}">
                <a16:creationId xmlns:a16="http://schemas.microsoft.com/office/drawing/2014/main" id="{D04D9E17-0E95-4027-8EDD-241B2BB1A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764975"/>
            <a:ext cx="5206802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26827B-04FD-424C-A601-BCAAD51F4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4224" y="68580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51A43274-DD11-4214-8866-5163B788CD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1416" y="255996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3E02E81-5AE8-46D6-942E-52D16C8CB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1416" y="4416192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08B021-326C-466B-A929-7282AA793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72" y="685799"/>
            <a:ext cx="687327" cy="174790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33741E-9972-4C5E-B592-7570CD3CC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C6A56C-39A6-4FDE-BD90-66B344C06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0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52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2462114-8669-43BC-B4E2-2721F7F370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2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88BD3B0-8831-43B7-B5A9-3F692192A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624" y="3971853"/>
            <a:ext cx="2642616" cy="877824"/>
          </a:xfrm>
        </p:spPr>
        <p:txBody>
          <a:bodyPr anchor="b" anchorCtr="0">
            <a:normAutofit/>
          </a:bodyPr>
          <a:lstStyle>
            <a:lvl1pPr>
              <a:buNone/>
              <a:defRPr sz="2000" b="1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0625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E9A9694E-7001-4575-9F4C-663629B0A7C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27832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4183588-657C-4472-8112-7A2B55E2E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783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5900E07-5526-44B5-BD49-95414B120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2783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5AD1D716-DEC7-4756-8417-259B5EAA7E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4418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5E05DC2B-9AC8-4E27-A870-E3E9BBCF4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44184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3C6B231-0427-4DBE-AE82-31CC424FC66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44184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7FC7F9C-D486-450B-B0F9-3EE9789C89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51392" y="2020920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9A466F23-EDAE-477E-B8D1-C9E81E6D1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139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C8ADF02-C47F-4077-865D-D057627A9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85139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60FCC-CBCE-4F8E-84A2-B29CA5DAD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D8AF1F-4C5C-4C08-894E-00850C38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9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 descr="Tag=AccentColor&#10;Flavor=Light&#10;Target=Fill">
            <a:extLst>
              <a:ext uri="{FF2B5EF4-FFF2-40B4-BE49-F238E27FC236}">
                <a16:creationId xmlns:a16="http://schemas.microsoft.com/office/drawing/2014/main" id="{A53A46AB-E26C-4F66-A0B8-4CDBD5F4011C}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 descr="Tag=AccentColor&#10;Flavor=Light&#10;Target=Line">
            <a:extLst>
              <a:ext uri="{FF2B5EF4-FFF2-40B4-BE49-F238E27FC236}">
                <a16:creationId xmlns:a16="http://schemas.microsoft.com/office/drawing/2014/main" id="{91B558DC-6718-44D0-992F-3EF710C6A7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Tag=AccentColor&#10;Flavor=Light&#10;Target=Line">
            <a:extLst>
              <a:ext uri="{FF2B5EF4-FFF2-40B4-BE49-F238E27FC236}">
                <a16:creationId xmlns:a16="http://schemas.microsoft.com/office/drawing/2014/main" id="{8957C00F-B052-4CA9-BD41-08B7B9AD505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 descr="Tag=AccentColor&#10;Flavor=Light&#10;Target=Fill">
            <a:extLst>
              <a:ext uri="{FF2B5EF4-FFF2-40B4-BE49-F238E27FC236}">
                <a16:creationId xmlns:a16="http://schemas.microsoft.com/office/drawing/2014/main" id="{3065995A-ADFA-424E-8E79-060CD9CD1880}"/>
              </a:ext>
            </a:extLst>
          </p:cNvPr>
          <p:cNvSpPr/>
          <p:nvPr userDrawn="1"/>
        </p:nvSpPr>
        <p:spPr>
          <a:xfrm rot="10800000">
            <a:off x="11492523" y="0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3651" y="1690688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3651" y="2514600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D0520DAB-C1D4-4D6C-A6DC-D7EC7DD52AD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Tag=AccentColor&#10;Flavor=Light&#10;Target=Line">
            <a:extLst>
              <a:ext uri="{FF2B5EF4-FFF2-40B4-BE49-F238E27FC236}">
                <a16:creationId xmlns:a16="http://schemas.microsoft.com/office/drawing/2014/main" id="{C30EEEA8-859F-4EA5-BF79-BCCA444C5E9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948393-0FB5-4969-8C1D-8D80A6884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6679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4ACFC3A6-17FC-4040-AC3E-76E9975C5A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6679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0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6" r:id="rId2"/>
    <p:sldLayoutId id="2147483808" r:id="rId3"/>
    <p:sldLayoutId id="2147483817" r:id="rId4"/>
    <p:sldLayoutId id="2147483795" r:id="rId5"/>
    <p:sldLayoutId id="2147483811" r:id="rId6"/>
    <p:sldLayoutId id="2147483816" r:id="rId7"/>
    <p:sldLayoutId id="2147483812" r:id="rId8"/>
    <p:sldLayoutId id="2147483813" r:id="rId9"/>
    <p:sldLayoutId id="2147483814" r:id="rId10"/>
    <p:sldLayoutId id="2147483815" r:id="rId11"/>
    <p:sldLayoutId id="2147483794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257CD-11EF-4848-8D0C-C19CF6154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76329"/>
            <a:ext cx="7116419" cy="1558680"/>
          </a:xfrm>
        </p:spPr>
        <p:txBody>
          <a:bodyPr>
            <a:normAutofit/>
          </a:bodyPr>
          <a:lstStyle/>
          <a:p>
            <a:r>
              <a:rPr lang="en-US" dirty="0"/>
              <a:t>Phase 2 Project </a:t>
            </a:r>
            <a:br>
              <a:rPr lang="en-US" dirty="0"/>
            </a:br>
            <a:r>
              <a:rPr lang="en-US" dirty="0"/>
              <a:t>Housing Regression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E34824-B508-4F9B-9AF8-D7C38E7F3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24" y="4476328"/>
            <a:ext cx="4046957" cy="1558673"/>
          </a:xfrm>
        </p:spPr>
        <p:txBody>
          <a:bodyPr/>
          <a:lstStyle/>
          <a:p>
            <a:pPr algn="ctr"/>
            <a:r>
              <a:rPr lang="en-US" dirty="0"/>
              <a:t>Presented by: Carla Kirby </a:t>
            </a:r>
          </a:p>
        </p:txBody>
      </p:sp>
      <p:pic>
        <p:nvPicPr>
          <p:cNvPr id="6" name="Picture Placeholder 5" descr="Beautiful View valley ">
            <a:extLst>
              <a:ext uri="{FF2B5EF4-FFF2-40B4-BE49-F238E27FC236}">
                <a16:creationId xmlns:a16="http://schemas.microsoft.com/office/drawing/2014/main" id="{EA3154E3-48EB-46F9-97E2-357522ECA9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4271133"/>
          </a:xfrm>
        </p:spPr>
      </p:pic>
    </p:spTree>
    <p:extLst>
      <p:ext uri="{BB962C8B-B14F-4D97-AF65-F5344CB8AC3E}">
        <p14:creationId xmlns:p14="http://schemas.microsoft.com/office/powerpoint/2010/main" val="237123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3366-097D-49B2-BEEA-81A815AD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539496"/>
            <a:ext cx="4907908" cy="74637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A8D4-7BF4-4460-BA9F-D14097787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02" y="912685"/>
            <a:ext cx="10942701" cy="2013203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 squared values were between 0 and 1 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for both the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sqft_lot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and the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sqft_living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– indicating </a:t>
            </a:r>
            <a:r>
              <a:rPr lang="en-US" sz="25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strong  correlation to 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prices.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Null hypothesis was validated, confirmed that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sqft_living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has a strong connection to the prices.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Sqft_living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presented with the best line of fit when compared to grade and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sqft_lot</a:t>
            </a:r>
            <a:endParaRPr lang="en-US" sz="25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9" name="Picture Placeholder 8" descr="Kitchen Light Bar Chairs">
            <a:extLst>
              <a:ext uri="{FF2B5EF4-FFF2-40B4-BE49-F238E27FC236}">
                <a16:creationId xmlns:a16="http://schemas.microsoft.com/office/drawing/2014/main" id="{495FAF00-0119-49E3-A38B-52B84E6BE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24" y="3355848"/>
            <a:ext cx="5230368" cy="2816352"/>
          </a:xfrm>
        </p:spPr>
      </p:pic>
      <p:pic>
        <p:nvPicPr>
          <p:cNvPr id="11" name="Picture Placeholder 10" descr="Dining room, chairs, grey, plants ">
            <a:extLst>
              <a:ext uri="{FF2B5EF4-FFF2-40B4-BE49-F238E27FC236}">
                <a16:creationId xmlns:a16="http://schemas.microsoft.com/office/drawing/2014/main" id="{2B263BC5-E319-43D0-9C9E-1FE53415BA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992" y="3355848"/>
            <a:ext cx="5843016" cy="2816352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48C17DC-528C-4D3E-95D0-CCFE9F63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2C7052-C5E5-47FE-B977-930D156A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63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51" y="540168"/>
            <a:ext cx="4616982" cy="612358"/>
          </a:xfrm>
        </p:spPr>
        <p:txBody>
          <a:bodyPr>
            <a:no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7" name="Picture Placeholder 6" descr="Kitchen Light Bar chairs">
            <a:extLst>
              <a:ext uri="{FF2B5EF4-FFF2-40B4-BE49-F238E27FC236}">
                <a16:creationId xmlns:a16="http://schemas.microsoft.com/office/drawing/2014/main" id="{EA9B7612-A482-4B9C-A3B3-F8F6633DD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5800"/>
            <a:ext cx="3072384" cy="5486344"/>
          </a:xfrm>
        </p:spPr>
      </p:pic>
      <p:pic>
        <p:nvPicPr>
          <p:cNvPr id="9" name="Picture Placeholder 8" descr="Vase on a table with leaves">
            <a:extLst>
              <a:ext uri="{FF2B5EF4-FFF2-40B4-BE49-F238E27FC236}">
                <a16:creationId xmlns:a16="http://schemas.microsoft.com/office/drawing/2014/main" id="{FDB84F1B-D77D-4765-963E-774A430165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680" y="685800"/>
            <a:ext cx="3072384" cy="548634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52" y="1598600"/>
            <a:ext cx="4616981" cy="309544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this linear regression modelling project,  we take a deeper dive into housing data in King County a region of Seattle Washington, in the United States. The business owners are eager to understand what favourably drives home purchasing in the </a:t>
            </a:r>
            <a:r>
              <a:rPr lang="en-AU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King County area.  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DCB402D-A6C5-458C-9A07-A86DAE2F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 dirty="0"/>
              <a:t>Housing Regression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4" y="180909"/>
            <a:ext cx="10624949" cy="1089054"/>
          </a:xfrm>
        </p:spPr>
        <p:txBody>
          <a:bodyPr/>
          <a:lstStyle/>
          <a:p>
            <a:r>
              <a:rPr lang="en-US" dirty="0"/>
              <a:t>Agenda Discussion Points</a:t>
            </a:r>
          </a:p>
        </p:txBody>
      </p:sp>
      <p:pic>
        <p:nvPicPr>
          <p:cNvPr id="9" name="Picture Placeholder 8" descr="A tree in a white pot&#10;">
            <a:extLst>
              <a:ext uri="{FF2B5EF4-FFF2-40B4-BE49-F238E27FC236}">
                <a16:creationId xmlns:a16="http://schemas.microsoft.com/office/drawing/2014/main" id="{1E6B9D47-876D-44E2-BD81-CA6326B97B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77775"/>
            <a:ext cx="2587752" cy="1764792"/>
          </a:xfrm>
        </p:spPr>
      </p:pic>
      <p:pic>
        <p:nvPicPr>
          <p:cNvPr id="13" name="Picture Placeholder 12" descr="vase with pink flowers, bowls">
            <a:extLst>
              <a:ext uri="{FF2B5EF4-FFF2-40B4-BE49-F238E27FC236}">
                <a16:creationId xmlns:a16="http://schemas.microsoft.com/office/drawing/2014/main" id="{62D3582E-2508-4DFB-ABB9-DC49A43021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06215"/>
            <a:ext cx="2587752" cy="1764792"/>
          </a:xfrm>
        </p:spPr>
      </p:pic>
      <p:pic>
        <p:nvPicPr>
          <p:cNvPr id="15" name="Picture Placeholder 14" descr="Candles hanging">
            <a:extLst>
              <a:ext uri="{FF2B5EF4-FFF2-40B4-BE49-F238E27FC236}">
                <a16:creationId xmlns:a16="http://schemas.microsoft.com/office/drawing/2014/main" id="{0C3AC05D-D67B-4E82-931B-6049D7AFB5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760" y="2577775"/>
            <a:ext cx="1764792" cy="1764792"/>
          </a:xfrm>
        </p:spPr>
      </p:pic>
      <p:pic>
        <p:nvPicPr>
          <p:cNvPr id="11" name="Picture Placeholder 10" descr="Vase on a table with leaves">
            <a:extLst>
              <a:ext uri="{FF2B5EF4-FFF2-40B4-BE49-F238E27FC236}">
                <a16:creationId xmlns:a16="http://schemas.microsoft.com/office/drawing/2014/main" id="{1030725C-201C-4F03-B83B-2FC83EFE5B9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760" y="4406575"/>
            <a:ext cx="1764792" cy="176479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752166"/>
            <a:ext cx="7612828" cy="319419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Using an OSEMN analysis model (Obtain, Scrub, Explore, Model, Interpret)</a:t>
            </a:r>
          </a:p>
          <a:p>
            <a:r>
              <a:rPr lang="en-US" dirty="0"/>
              <a:t>Business Problem – Discover connections associated to buying a  home in Seattle.   </a:t>
            </a:r>
          </a:p>
          <a:p>
            <a:r>
              <a:rPr lang="en-US" dirty="0"/>
              <a:t>Data – Sourced from kc_house_data.csv </a:t>
            </a:r>
          </a:p>
          <a:p>
            <a:r>
              <a:rPr lang="en-US" dirty="0"/>
              <a:t>Process Methods – Types of statistical processes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AF00753-16A6-4826-97EB-67D8291B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 dirty="0"/>
              <a:t>Housing Regression Analysis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62F07E0-F82E-47FF-AC43-8C4327B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875" y="276225"/>
            <a:ext cx="4977777" cy="871537"/>
          </a:xfrm>
        </p:spPr>
        <p:txBody>
          <a:bodyPr/>
          <a:lstStyle/>
          <a:p>
            <a:r>
              <a:rPr lang="en-US" dirty="0"/>
              <a:t>   </a:t>
            </a:r>
            <a:r>
              <a:rPr lang="en-US" sz="4900" dirty="0"/>
              <a:t>Business</a:t>
            </a:r>
            <a:r>
              <a:rPr lang="en-US" dirty="0"/>
              <a:t> Problem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1945700"/>
            <a:ext cx="4977777" cy="4636075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King County Real Estate would like to build an effective strategy to start up a new real estate business in the well known and established community.</a:t>
            </a:r>
          </a:p>
          <a:p>
            <a:r>
              <a:rPr lang="en-AU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9" name="Picture Placeholder 8" descr="Vase on a table with leaves, books, ornament, chair">
            <a:extLst>
              <a:ext uri="{FF2B5EF4-FFF2-40B4-BE49-F238E27FC236}">
                <a16:creationId xmlns:a16="http://schemas.microsoft.com/office/drawing/2014/main" id="{E63B8A5B-EB32-49B6-9A1F-EBAD959CF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096" y="0"/>
            <a:ext cx="5020056" cy="6848856"/>
          </a:xfrm>
        </p:spPr>
      </p:pic>
    </p:spTree>
    <p:extLst>
      <p:ext uri="{BB962C8B-B14F-4D97-AF65-F5344CB8AC3E}">
        <p14:creationId xmlns:p14="http://schemas.microsoft.com/office/powerpoint/2010/main" val="93689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603-3FE5-4D68-8FC7-506A843B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29" y="360828"/>
            <a:ext cx="43815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sz="5400" dirty="0"/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36FE2-3052-4AA9-A15D-DC947987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974" y="1389528"/>
            <a:ext cx="5915025" cy="477316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.CSV </a:t>
            </a:r>
            <a:r>
              <a:rPr lang="en-US" dirty="0" err="1"/>
              <a:t>kc_housing_data</a:t>
            </a:r>
            <a:r>
              <a:rPr lang="en-US" dirty="0"/>
              <a:t> – sourced from the business owner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Removed null values, duplicates, unnecessary columns, excessive outliers, changed the 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Wrangled exponential data by creating lambda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Inspected data for strong correlations to price, created samples, tested those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Obtained necessary statistical values for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 descr="Kitchen Light Bar Chairs">
            <a:extLst>
              <a:ext uri="{FF2B5EF4-FFF2-40B4-BE49-F238E27FC236}">
                <a16:creationId xmlns:a16="http://schemas.microsoft.com/office/drawing/2014/main" id="{DD26BA0C-94B0-4657-843E-47241BEFF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224" y="703728"/>
            <a:ext cx="5129784" cy="1706097"/>
          </a:xfrm>
        </p:spPr>
      </p:pic>
      <p:pic>
        <p:nvPicPr>
          <p:cNvPr id="10" name="Picture Placeholder 9" descr="vase with pink flowers, bowls">
            <a:extLst>
              <a:ext uri="{FF2B5EF4-FFF2-40B4-BE49-F238E27FC236}">
                <a16:creationId xmlns:a16="http://schemas.microsoft.com/office/drawing/2014/main" id="{1ACFDDA8-02CC-4CC9-A429-6E695D7FEC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2559960"/>
            <a:ext cx="5129784" cy="1746504"/>
          </a:xfrm>
        </p:spPr>
      </p:pic>
      <p:pic>
        <p:nvPicPr>
          <p:cNvPr id="12" name="Picture Placeholder 11" descr="A picture containing wall, indoor, white&#10;&#10;Bedroom, book, bed">
            <a:extLst>
              <a:ext uri="{FF2B5EF4-FFF2-40B4-BE49-F238E27FC236}">
                <a16:creationId xmlns:a16="http://schemas.microsoft.com/office/drawing/2014/main" id="{F592F0E5-1AC5-40B3-91A2-92DA2E5E35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4416192"/>
            <a:ext cx="5129784" cy="1746504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58A729-7C01-4F67-AE42-3F497120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603-3FE5-4D68-8FC7-506A843B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00050"/>
            <a:ext cx="5206802" cy="5305425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36FE2-3052-4AA9-A15D-DC947987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543" y="1558502"/>
            <a:ext cx="5206802" cy="54959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Predicted Correlations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Mean Standard Error - MSE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Kernal</a:t>
            </a:r>
            <a:r>
              <a:rPr lang="en-US" dirty="0"/>
              <a:t> </a:t>
            </a:r>
            <a:r>
              <a:rPr lang="en-US" dirty="0" err="1"/>
              <a:t>DensityEstimate</a:t>
            </a:r>
            <a:r>
              <a:rPr lang="en-US" dirty="0"/>
              <a:t> - KDE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Plotted and graphically represented  Outliers for further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Explored K-folds and cross validation tests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Types of graphical interpretations used to Model: Bell Curve, box plot, multi-scatter plots, 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 descr="Kitchen Light Bar Chairs">
            <a:extLst>
              <a:ext uri="{FF2B5EF4-FFF2-40B4-BE49-F238E27FC236}">
                <a16:creationId xmlns:a16="http://schemas.microsoft.com/office/drawing/2014/main" id="{DD26BA0C-94B0-4657-843E-47241BEFF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224" y="703728"/>
            <a:ext cx="5129784" cy="1746504"/>
          </a:xfrm>
        </p:spPr>
      </p:pic>
      <p:pic>
        <p:nvPicPr>
          <p:cNvPr id="10" name="Picture Placeholder 9" descr="vase with pink flowers, bowls">
            <a:extLst>
              <a:ext uri="{FF2B5EF4-FFF2-40B4-BE49-F238E27FC236}">
                <a16:creationId xmlns:a16="http://schemas.microsoft.com/office/drawing/2014/main" id="{1ACFDDA8-02CC-4CC9-A429-6E695D7FEC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2559960"/>
            <a:ext cx="5129784" cy="1746504"/>
          </a:xfrm>
        </p:spPr>
      </p:pic>
      <p:pic>
        <p:nvPicPr>
          <p:cNvPr id="12" name="Picture Placeholder 11" descr="A picture containing wall, indoor, white&#10;&#10;Bedroom, book, bed">
            <a:extLst>
              <a:ext uri="{FF2B5EF4-FFF2-40B4-BE49-F238E27FC236}">
                <a16:creationId xmlns:a16="http://schemas.microsoft.com/office/drawing/2014/main" id="{F592F0E5-1AC5-40B3-91A2-92DA2E5E35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4416192"/>
            <a:ext cx="5129784" cy="1746504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58A729-7C01-4F67-AE42-3F497120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685EAC1-3FB2-5A5B-C666-FB2420B59737}"/>
              </a:ext>
            </a:extLst>
          </p:cNvPr>
          <p:cNvSpPr txBox="1">
            <a:spLocks/>
          </p:cNvSpPr>
          <p:nvPr/>
        </p:nvSpPr>
        <p:spPr>
          <a:xfrm>
            <a:off x="180973" y="360828"/>
            <a:ext cx="7196327" cy="91552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Process Methods - Explore</a:t>
            </a:r>
          </a:p>
        </p:txBody>
      </p:sp>
    </p:spTree>
    <p:extLst>
      <p:ext uri="{BB962C8B-B14F-4D97-AF65-F5344CB8AC3E}">
        <p14:creationId xmlns:p14="http://schemas.microsoft.com/office/powerpoint/2010/main" val="15591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FB7143-22A2-C45F-4D3B-6C9370DC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61" y="3881909"/>
            <a:ext cx="3839139" cy="250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AC3FE-7130-4F84-BB48-126F0EF7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81"/>
            <a:ext cx="1054303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Graphical Data Interpretation -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BE43D-FA1F-4FA0-B1C3-D62E3FE25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766" y="1562381"/>
            <a:ext cx="3291840" cy="477745"/>
          </a:xfrm>
          <a:ln w="38100"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200" dirty="0" err="1"/>
              <a:t>Kernal</a:t>
            </a:r>
            <a:r>
              <a:rPr lang="en-US" sz="2200" dirty="0"/>
              <a:t> Density Plot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37DC2-24E2-44B3-B3ED-128FC59DE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3766" y="2299032"/>
            <a:ext cx="3291840" cy="1484219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Non-</a:t>
            </a:r>
            <a:r>
              <a:rPr lang="en-US" sz="1400" i="0" dirty="0">
                <a:solidFill>
                  <a:srgbClr val="111111"/>
                </a:solidFill>
                <a:effectLst/>
                <a:latin typeface="Dante" panose="02020502050200020203" pitchFamily="18" charset="0"/>
              </a:rPr>
              <a:t>parametric way to estimate the probability density function of a random variable</a:t>
            </a:r>
          </a:p>
          <a:p>
            <a:pPr lvl="0"/>
            <a:r>
              <a:rPr lang="en-US" sz="1400" dirty="0">
                <a:solidFill>
                  <a:srgbClr val="111111"/>
                </a:solidFill>
                <a:latin typeface="Dante" panose="02020502050200020203" pitchFamily="18" charset="0"/>
              </a:rPr>
              <a:t>Notice that </a:t>
            </a:r>
            <a:r>
              <a:rPr lang="en-US" sz="1400" b="1" dirty="0">
                <a:solidFill>
                  <a:srgbClr val="111111"/>
                </a:solidFill>
                <a:latin typeface="Dante" panose="02020502050200020203" pitchFamily="18" charset="0"/>
              </a:rPr>
              <a:t>the </a:t>
            </a:r>
            <a:r>
              <a:rPr lang="en-US" sz="1400" b="1" dirty="0" err="1">
                <a:solidFill>
                  <a:srgbClr val="111111"/>
                </a:solidFill>
                <a:latin typeface="Dante" panose="02020502050200020203" pitchFamily="18" charset="0"/>
              </a:rPr>
              <a:t>sqft_living</a:t>
            </a:r>
            <a:r>
              <a:rPr lang="en-US" sz="1400" b="1" dirty="0">
                <a:solidFill>
                  <a:srgbClr val="111111"/>
                </a:solidFill>
                <a:latin typeface="Dante" panose="02020502050200020203" pitchFamily="18" charset="0"/>
              </a:rPr>
              <a:t> </a:t>
            </a:r>
            <a:r>
              <a:rPr lang="en-US" sz="1400" dirty="0">
                <a:solidFill>
                  <a:srgbClr val="111111"/>
                </a:solidFill>
                <a:latin typeface="Dante" panose="02020502050200020203" pitchFamily="18" charset="0"/>
              </a:rPr>
              <a:t>and g</a:t>
            </a:r>
            <a:r>
              <a:rPr lang="en-US" sz="1400" b="1" dirty="0">
                <a:solidFill>
                  <a:srgbClr val="111111"/>
                </a:solidFill>
                <a:latin typeface="Dante" panose="02020502050200020203" pitchFamily="18" charset="0"/>
              </a:rPr>
              <a:t>rade </a:t>
            </a:r>
            <a:r>
              <a:rPr lang="en-US" sz="1400" dirty="0">
                <a:solidFill>
                  <a:srgbClr val="111111"/>
                </a:solidFill>
                <a:latin typeface="Dante" panose="02020502050200020203" pitchFamily="18" charset="0"/>
              </a:rPr>
              <a:t>are closest to the expected value 0.00</a:t>
            </a:r>
            <a:endParaRPr lang="en-US" sz="1400" dirty="0">
              <a:latin typeface="Dante" panose="020205020502000202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1F951-2F63-494C-8F18-BE5D335AC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3651" y="2153129"/>
            <a:ext cx="3291840" cy="1474694"/>
          </a:xfrm>
        </p:spPr>
        <p:txBody>
          <a:bodyPr>
            <a:noAutofit/>
          </a:bodyPr>
          <a:lstStyle/>
          <a:p>
            <a:r>
              <a:rPr lang="en-US" sz="1400" dirty="0"/>
              <a:t>Strongest Linearity shown was with the </a:t>
            </a:r>
            <a:r>
              <a:rPr lang="en-US" sz="1400" dirty="0" err="1"/>
              <a:t>sqft_living</a:t>
            </a:r>
            <a:r>
              <a:rPr lang="en-US" sz="1400" dirty="0"/>
              <a:t> at 70%– despite the strength of the </a:t>
            </a:r>
            <a:r>
              <a:rPr lang="en-US" sz="1400" dirty="0" err="1"/>
              <a:t>sqft_lot</a:t>
            </a:r>
            <a:r>
              <a:rPr lang="en-US" sz="1400" dirty="0"/>
              <a:t> correlation of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6B7FD5A-954C-4A6D-9B44-2BC7A322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EA833C-2CBF-44B6-9550-2F106707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920FC0-3A2D-4056-BB32-DF20E6C9EE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33536" y="2183265"/>
            <a:ext cx="3291840" cy="1484219"/>
          </a:xfrm>
        </p:spPr>
        <p:txBody>
          <a:bodyPr>
            <a:noAutofit/>
          </a:bodyPr>
          <a:lstStyle/>
          <a:p>
            <a:r>
              <a:rPr lang="en-US" sz="1400" dirty="0"/>
              <a:t>This PowerPoint theme uses its own unique set of colors, </a:t>
            </a:r>
          </a:p>
          <a:p>
            <a:r>
              <a:rPr lang="en-US" sz="1400" dirty="0"/>
              <a:t>fonts, and effects to create the overall look and feel of these slides.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EA5F602-4652-4160-5251-92C516636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3997" y="1553189"/>
            <a:ext cx="3439023" cy="470999"/>
          </a:xfrm>
          <a:ln w="38100"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200" dirty="0"/>
              <a:t>Linearity Check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E2FB659-2334-4351-0DBF-DE3A08533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33536" y="1544979"/>
            <a:ext cx="3669616" cy="471000"/>
          </a:xfrm>
          <a:ln w="38100">
            <a:solidFill>
              <a:schemeClr val="accent3"/>
            </a:solidFill>
          </a:ln>
        </p:spPr>
        <p:txBody>
          <a:bodyPr>
            <a:normAutofit fontScale="92500"/>
          </a:bodyPr>
          <a:lstStyle/>
          <a:p>
            <a:pPr algn="ctr"/>
            <a:r>
              <a:rPr lang="en-US" sz="2200" dirty="0"/>
              <a:t>Training Testing Error Variances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66BBA-1357-2168-763E-A0EF52B2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26" y="3890232"/>
            <a:ext cx="3596075" cy="2478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5DB6BC-9EF4-A9AA-A34B-72CA6C4C7204}"/>
              </a:ext>
            </a:extLst>
          </p:cNvPr>
          <p:cNvSpPr txBox="1"/>
          <p:nvPr/>
        </p:nvSpPr>
        <p:spPr>
          <a:xfrm>
            <a:off x="8013426" y="3847340"/>
            <a:ext cx="3596075" cy="2478377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40D443-CA34-9A12-0236-3CDCF9CDF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4" y="3816858"/>
            <a:ext cx="3398815" cy="25001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F95D77-C8EB-B135-4B51-E430D68753F2}"/>
              </a:ext>
            </a:extLst>
          </p:cNvPr>
          <p:cNvSpPr txBox="1"/>
          <p:nvPr/>
        </p:nvSpPr>
        <p:spPr>
          <a:xfrm>
            <a:off x="165098" y="3847340"/>
            <a:ext cx="3602230" cy="2469649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A3332F2-C3D7-F09E-CDB9-8B5BA4361927}"/>
              </a:ext>
            </a:extLst>
          </p:cNvPr>
          <p:cNvSpPr/>
          <p:nvPr/>
        </p:nvSpPr>
        <p:spPr>
          <a:xfrm>
            <a:off x="1009285" y="5712542"/>
            <a:ext cx="514715" cy="505378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E0E63D-45E2-6462-1EFA-41A338F46016}"/>
              </a:ext>
            </a:extLst>
          </p:cNvPr>
          <p:cNvSpPr txBox="1"/>
          <p:nvPr/>
        </p:nvSpPr>
        <p:spPr>
          <a:xfrm>
            <a:off x="3883182" y="3832098"/>
            <a:ext cx="3907618" cy="2500131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61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871537"/>
          </a:xfrm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1945700"/>
            <a:ext cx="4977777" cy="4636075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9" name="Picture Placeholder 8" descr="Vase on a table with leaves, books, ornament, chair">
            <a:extLst>
              <a:ext uri="{FF2B5EF4-FFF2-40B4-BE49-F238E27FC236}">
                <a16:creationId xmlns:a16="http://schemas.microsoft.com/office/drawing/2014/main" id="{E63B8A5B-EB32-49B6-9A1F-EBAD959CF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4872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A4F6E-1F5F-6473-0D07-C9A48B2FA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04" y="1166889"/>
            <a:ext cx="6904397" cy="2478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63142-0D6E-EC71-C5EB-854B8A4D9098}"/>
              </a:ext>
            </a:extLst>
          </p:cNvPr>
          <p:cNvSpPr txBox="1"/>
          <p:nvPr/>
        </p:nvSpPr>
        <p:spPr>
          <a:xfrm>
            <a:off x="5673102" y="2530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Strongest Linearity shown was with the </a:t>
            </a:r>
            <a:r>
              <a:rPr lang="en-US" sz="1800" dirty="0" err="1">
                <a:solidFill>
                  <a:schemeClr val="tx1"/>
                </a:solidFill>
              </a:rPr>
              <a:t>sqft_living</a:t>
            </a:r>
            <a:r>
              <a:rPr lang="en-US" sz="1800" dirty="0">
                <a:solidFill>
                  <a:schemeClr val="tx1"/>
                </a:solidFill>
              </a:rPr>
              <a:t> at 70%– despite the strength of the </a:t>
            </a:r>
            <a:r>
              <a:rPr lang="en-US" sz="1800" dirty="0" err="1">
                <a:solidFill>
                  <a:schemeClr val="tx1"/>
                </a:solidFill>
              </a:rPr>
              <a:t>sqft_lot</a:t>
            </a:r>
            <a:r>
              <a:rPr lang="en-US" sz="1800" dirty="0">
                <a:solidFill>
                  <a:schemeClr val="tx1"/>
                </a:solidFill>
              </a:rPr>
              <a:t> correlation of 89%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E91D40-DBBD-7F96-9147-11023433E2AE}"/>
              </a:ext>
            </a:extLst>
          </p:cNvPr>
          <p:cNvSpPr/>
          <p:nvPr/>
        </p:nvSpPr>
        <p:spPr>
          <a:xfrm>
            <a:off x="5017104" y="3912657"/>
            <a:ext cx="6904395" cy="2399654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856CE2-63F7-2E0E-569A-CF9F9CF61AAF}"/>
              </a:ext>
            </a:extLst>
          </p:cNvPr>
          <p:cNvSpPr/>
          <p:nvPr/>
        </p:nvSpPr>
        <p:spPr>
          <a:xfrm>
            <a:off x="5017104" y="1166889"/>
            <a:ext cx="6904396" cy="2478306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731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603-3FE5-4D68-8FC7-506A843B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206802" cy="2967606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36FE2-3052-4AA9-A15D-DC947987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466725"/>
            <a:ext cx="5206802" cy="5490933"/>
          </a:xfrm>
        </p:spPr>
        <p:txBody>
          <a:bodyPr/>
          <a:lstStyle/>
          <a:p>
            <a:r>
              <a:rPr lang="en-US" sz="5400" dirty="0"/>
              <a:t>Results </a:t>
            </a:r>
          </a:p>
          <a:p>
            <a:endParaRPr lang="en-US" dirty="0"/>
          </a:p>
          <a:p>
            <a:r>
              <a:rPr lang="en-AU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Based on the data set and through rigorous testing measures we have determined that ft² of the living area has the strongest linear correlation to the price.</a:t>
            </a:r>
          </a:p>
          <a:p>
            <a:endParaRPr lang="en-AU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AU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8" name="Picture Placeholder 7" descr="Kitchen Light Bar Chairs">
            <a:extLst>
              <a:ext uri="{FF2B5EF4-FFF2-40B4-BE49-F238E27FC236}">
                <a16:creationId xmlns:a16="http://schemas.microsoft.com/office/drawing/2014/main" id="{DD26BA0C-94B0-4657-843E-47241BEFF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224" y="703728"/>
            <a:ext cx="5129784" cy="1746504"/>
          </a:xfrm>
        </p:spPr>
      </p:pic>
      <p:pic>
        <p:nvPicPr>
          <p:cNvPr id="10" name="Picture Placeholder 9" descr="vase with pink flowers, bowls">
            <a:extLst>
              <a:ext uri="{FF2B5EF4-FFF2-40B4-BE49-F238E27FC236}">
                <a16:creationId xmlns:a16="http://schemas.microsoft.com/office/drawing/2014/main" id="{1ACFDDA8-02CC-4CC9-A429-6E695D7FEC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2559960"/>
            <a:ext cx="5129784" cy="1746504"/>
          </a:xfrm>
        </p:spPr>
      </p:pic>
      <p:pic>
        <p:nvPicPr>
          <p:cNvPr id="12" name="Picture Placeholder 11" descr="A picture containing wall, indoor, white&#10;&#10;Bedroom, book, bed">
            <a:extLst>
              <a:ext uri="{FF2B5EF4-FFF2-40B4-BE49-F238E27FC236}">
                <a16:creationId xmlns:a16="http://schemas.microsoft.com/office/drawing/2014/main" id="{F592F0E5-1AC5-40B3-91A2-92DA2E5E35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416" y="4416192"/>
            <a:ext cx="5129784" cy="1746504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58A729-7C01-4F67-AE42-3F497120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/>
              <a:t>Housing Regression Analysis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2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7D1C0D-D4CE-465C-8DB2-7B2571F37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4E27A5-29EC-44AC-A353-55638DDBC5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9259C4-AC71-4849-BC68-7545A45536D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Offset design</Template>
  <TotalTime>1043</TotalTime>
  <Words>537</Words>
  <Application>Microsoft Office PowerPoint</Application>
  <PresentationFormat>Widescreen</PresentationFormat>
  <Paragraphs>75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Dante</vt:lpstr>
      <vt:lpstr>Dante (Headings)2</vt:lpstr>
      <vt:lpstr>Helvetica Neue Medium</vt:lpstr>
      <vt:lpstr>Wingdings 2</vt:lpstr>
      <vt:lpstr>OffsetVTI</vt:lpstr>
      <vt:lpstr>Phase 2 Project  Housing Regression Analysis</vt:lpstr>
      <vt:lpstr>Overview</vt:lpstr>
      <vt:lpstr>Agenda Discussion Points</vt:lpstr>
      <vt:lpstr>   Business Problem </vt:lpstr>
      <vt:lpstr>  Data</vt:lpstr>
      <vt:lpstr> </vt:lpstr>
      <vt:lpstr>Graphical Data Interpretation - Modelling</vt:lpstr>
      <vt:lpstr>   </vt:lpstr>
      <vt:lpstr>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Carla Kirby</dc:creator>
  <cp:lastModifiedBy>Carla Kirby</cp:lastModifiedBy>
  <cp:revision>14</cp:revision>
  <dcterms:created xsi:type="dcterms:W3CDTF">2022-05-04T08:35:54Z</dcterms:created>
  <dcterms:modified xsi:type="dcterms:W3CDTF">2022-05-28T07:08:56Z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